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
  </p:notesMasterIdLst>
  <p:sldIdLst>
    <p:sldId id="348"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115" d="100"/>
          <a:sy n="115" d="100"/>
        </p:scale>
        <p:origin x="1254"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8057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3A01BB1D-5A00-4497-8A26-72E7C1F472EC}" type="datetime1">
              <a:rPr kumimoji="1" lang="ja-JP" altLang="en-US" smtClean="0"/>
              <a:t>2021/9/13</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3825885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2021/9/13</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488443" y="5203633"/>
            <a:ext cx="8844441" cy="1582445"/>
            <a:chOff x="107442" y="5130480"/>
            <a:chExt cx="8844441" cy="1582445"/>
          </a:xfrm>
        </p:grpSpPr>
        <p:sp>
          <p:nvSpPr>
            <p:cNvPr id="25" name="正方形/長方形 24"/>
            <p:cNvSpPr/>
            <p:nvPr/>
          </p:nvSpPr>
          <p:spPr>
            <a:xfrm>
              <a:off x="132061" y="5448532"/>
              <a:ext cx="8819822" cy="126439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00213" indent="-1700213" defTabSz="914400"/>
              <a:r>
                <a:rPr kumimoji="1" lang="ja-JP" altLang="en-US" sz="1600" dirty="0">
                  <a:solidFill>
                    <a:prstClr val="black"/>
                  </a:solidFill>
                  <a:latin typeface="ＭＳ Ｐゴシック" panose="020B0600070205080204" pitchFamily="50" charset="-128"/>
                  <a:ea typeface="ＭＳ Ｐゴシック" panose="020B0600070205080204" pitchFamily="50" charset="-128"/>
                </a:rPr>
                <a:t>〇　マトリックス表 ：</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「被災者支援」「住まいとまちの復興」「産業・生業の再生」「協働と継承」の４つの分野ごとに、課題の発生時期（応急、復旧、復興前期、復興後期）及び各課題の相関関係を表形式で整理。</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1700213" indent="-1700213" defTabSz="914400"/>
              <a:r>
                <a:rPr kumimoji="1" lang="ja-JP" altLang="en-US" sz="1600" dirty="0">
                  <a:solidFill>
                    <a:prstClr val="black"/>
                  </a:solidFill>
                  <a:latin typeface="ＭＳ Ｐゴシック" panose="020B0600070205080204" pitchFamily="50" charset="-128"/>
                  <a:ea typeface="ＭＳ Ｐゴシック" panose="020B0600070205080204" pitchFamily="50" charset="-128"/>
                </a:rPr>
                <a:t>〇　本　　　  　  文 </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：「課題」ごとに、東日本大震災からの復興における「状況」と「取組」、そこから導かれる「教訓・ノウハウ」を記述。</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defTabSz="914400"/>
              <a:r>
                <a:rPr kumimoji="1" lang="ja-JP" altLang="en-US" sz="1600" dirty="0">
                  <a:solidFill>
                    <a:prstClr val="black"/>
                  </a:solidFill>
                  <a:latin typeface="ＭＳ Ｐゴシック" panose="020B0600070205080204" pitchFamily="50" charset="-128"/>
                  <a:ea typeface="ＭＳ Ｐゴシック" panose="020B0600070205080204" pitchFamily="50" charset="-128"/>
                </a:rPr>
                <a:t>〇　事  例  個  票 </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：本文に紹介された「取組」について個別・詳細に紹介。</a:t>
              </a:r>
            </a:p>
          </p:txBody>
        </p:sp>
        <p:sp>
          <p:nvSpPr>
            <p:cNvPr id="28" name="角丸四角形 27"/>
            <p:cNvSpPr/>
            <p:nvPr/>
          </p:nvSpPr>
          <p:spPr>
            <a:xfrm>
              <a:off x="107442" y="5130480"/>
              <a:ext cx="1788243" cy="335202"/>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kumimoji="1" lang="ja-JP" altLang="en-US" sz="2000" dirty="0">
                  <a:solidFill>
                    <a:prstClr val="black"/>
                  </a:solidFill>
                  <a:latin typeface="HG丸ｺﾞｼｯｸM-PRO" panose="020F0600000000000000" pitchFamily="50" charset="-128"/>
                  <a:ea typeface="HG丸ｺﾞｼｯｸM-PRO" panose="020F0600000000000000" pitchFamily="50" charset="-128"/>
                </a:rPr>
                <a:t>構成</a:t>
              </a:r>
            </a:p>
          </p:txBody>
        </p:sp>
      </p:grpSp>
      <p:grpSp>
        <p:nvGrpSpPr>
          <p:cNvPr id="4" name="グループ化 3"/>
          <p:cNvGrpSpPr/>
          <p:nvPr/>
        </p:nvGrpSpPr>
        <p:grpSpPr>
          <a:xfrm>
            <a:off x="454498" y="3178766"/>
            <a:ext cx="9114968" cy="2083190"/>
            <a:chOff x="73498" y="3295111"/>
            <a:chExt cx="9114968" cy="2083190"/>
          </a:xfrm>
        </p:grpSpPr>
        <p:sp>
          <p:nvSpPr>
            <p:cNvPr id="26" name="テキスト ボックス 25"/>
            <p:cNvSpPr txBox="1"/>
            <p:nvPr/>
          </p:nvSpPr>
          <p:spPr>
            <a:xfrm>
              <a:off x="133495" y="3478839"/>
              <a:ext cx="8818481" cy="1323439"/>
            </a:xfrm>
            <a:prstGeom prst="rect">
              <a:avLst/>
            </a:prstGeom>
            <a:noFill/>
            <a:ln w="19050">
              <a:solidFill>
                <a:schemeClr val="tx1"/>
              </a:solidFill>
            </a:ln>
          </p:spPr>
          <p:txBody>
            <a:bodyPr wrap="square" rtlCol="0">
              <a:spAutoFit/>
            </a:bodyPr>
            <a:lstStyle/>
            <a:p>
              <a:pPr marL="174625" indent="-174625" defTabSz="914400"/>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　東日本大震災からの復旧・復興に係る</a:t>
              </a:r>
              <a:r>
                <a:rPr kumimoji="1" lang="ja-JP" altLang="en-US" sz="1600" b="1" u="sng" dirty="0">
                  <a:solidFill>
                    <a:prstClr val="black"/>
                  </a:solidFill>
                  <a:latin typeface="Calibri"/>
                  <a:ea typeface="ＭＳ Ｐゴシック" panose="020B0600070205080204" pitchFamily="50" charset="-128"/>
                </a:rPr>
                <a:t>官民の膨大な取組事例</a:t>
              </a:r>
              <a:r>
                <a:rPr kumimoji="1" lang="en-US" altLang="ja-JP" sz="1050" b="1" u="sng" dirty="0">
                  <a:solidFill>
                    <a:prstClr val="black"/>
                  </a:solidFill>
                  <a:latin typeface="Calibri"/>
                  <a:ea typeface="ＭＳ Ｐゴシック" panose="020B0600070205080204" pitchFamily="50" charset="-128"/>
                </a:rPr>
                <a:t>※</a:t>
              </a:r>
              <a:r>
                <a:rPr kumimoji="1" lang="ja-JP" altLang="en-US" sz="1600" b="1" u="sng" dirty="0">
                  <a:solidFill>
                    <a:prstClr val="black"/>
                  </a:solidFill>
                  <a:latin typeface="Calibri"/>
                  <a:ea typeface="ＭＳ Ｐゴシック" panose="020B0600070205080204" pitchFamily="50" charset="-128"/>
                </a:rPr>
                <a:t>を収集・調査</a:t>
              </a:r>
              <a:r>
                <a:rPr kumimoji="1" lang="ja-JP" altLang="en-US" sz="1600" dirty="0">
                  <a:solidFill>
                    <a:prstClr val="black"/>
                  </a:solidFill>
                  <a:latin typeface="Calibri"/>
                  <a:ea typeface="ＭＳ Ｐゴシック" panose="020B0600070205080204" pitchFamily="50" charset="-128"/>
                </a:rPr>
                <a:t>。</a:t>
              </a:r>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　 　成功事例だけでなく</a:t>
              </a:r>
              <a:r>
                <a:rPr kumimoji="1" lang="ja-JP" altLang="en-US" sz="1600" b="1" u="sng" dirty="0">
                  <a:solidFill>
                    <a:prstClr val="black"/>
                  </a:solidFill>
                  <a:latin typeface="Calibri"/>
                  <a:ea typeface="ＭＳ Ｐゴシック" panose="020B0600070205080204" pitchFamily="50" charset="-128"/>
                </a:rPr>
                <a:t>残された課題も記述</a:t>
              </a:r>
              <a:r>
                <a:rPr kumimoji="1" lang="ja-JP" altLang="en-US" sz="1600" dirty="0">
                  <a:solidFill>
                    <a:prstClr val="black"/>
                  </a:solidFill>
                  <a:latin typeface="Calibri"/>
                  <a:ea typeface="ＭＳ Ｐゴシック" panose="020B0600070205080204" pitchFamily="50" charset="-128"/>
                </a:rPr>
                <a:t>。</a:t>
              </a:r>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〇　復旧・復興に係る研究者の</a:t>
              </a:r>
              <a:r>
                <a:rPr kumimoji="1" lang="ja-JP" altLang="en-US" sz="1600" b="1" u="sng" dirty="0">
                  <a:solidFill>
                    <a:prstClr val="black"/>
                  </a:solidFill>
                  <a:latin typeface="Calibri"/>
                  <a:ea typeface="ＭＳ Ｐゴシック" panose="020B0600070205080204" pitchFamily="50" charset="-128"/>
                </a:rPr>
                <a:t>専門的知見も踏まえ、事例から教訓・ノウハウを抽出</a:t>
              </a:r>
              <a:r>
                <a:rPr kumimoji="1" lang="ja-JP" altLang="en-US" sz="1600" dirty="0">
                  <a:solidFill>
                    <a:prstClr val="black"/>
                  </a:solidFill>
                  <a:latin typeface="Calibri"/>
                  <a:ea typeface="ＭＳ Ｐゴシック" panose="020B0600070205080204" pitchFamily="50" charset="-128"/>
                </a:rPr>
                <a:t>。</a:t>
              </a:r>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〇　地方公共団体の職員等の理解に資するよう、</a:t>
              </a:r>
              <a:r>
                <a:rPr kumimoji="1" lang="ja-JP" altLang="en-US" sz="1600" b="1" u="sng" dirty="0">
                  <a:solidFill>
                    <a:prstClr val="black"/>
                  </a:solidFill>
                  <a:latin typeface="Calibri"/>
                  <a:ea typeface="ＭＳ Ｐゴシック" panose="020B0600070205080204" pitchFamily="50" charset="-128"/>
                </a:rPr>
                <a:t>簡潔かつ実践的に記述</a:t>
              </a:r>
              <a:r>
                <a:rPr kumimoji="1" lang="ja-JP" altLang="en-US" sz="1600" dirty="0">
                  <a:solidFill>
                    <a:prstClr val="black"/>
                  </a:solidFill>
                  <a:latin typeface="Calibri"/>
                  <a:ea typeface="ＭＳ Ｐゴシック" panose="020B0600070205080204" pitchFamily="50" charset="-128"/>
                </a:rPr>
                <a:t>。</a:t>
              </a:r>
              <a:endParaRPr kumimoji="1" lang="en-US" altLang="ja-JP" dirty="0">
                <a:solidFill>
                  <a:prstClr val="black"/>
                </a:solidFill>
                <a:latin typeface="Calibri"/>
                <a:ea typeface="ＭＳ Ｐゴシック" panose="020B0600070205080204" pitchFamily="50" charset="-128"/>
              </a:endParaRPr>
            </a:p>
          </p:txBody>
        </p:sp>
        <p:sp>
          <p:nvSpPr>
            <p:cNvPr id="33" name="角丸四角形 32"/>
            <p:cNvSpPr/>
            <p:nvPr/>
          </p:nvSpPr>
          <p:spPr>
            <a:xfrm>
              <a:off x="120634" y="3295111"/>
              <a:ext cx="1788243" cy="335202"/>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kumimoji="1" lang="ja-JP" altLang="en-US" sz="2000" dirty="0">
                  <a:solidFill>
                    <a:prstClr val="black"/>
                  </a:solidFill>
                  <a:latin typeface="HG丸ｺﾞｼｯｸM-PRO" panose="020F0600000000000000" pitchFamily="50" charset="-128"/>
                  <a:ea typeface="HG丸ｺﾞｼｯｸM-PRO" panose="020F0600000000000000" pitchFamily="50" charset="-128"/>
                </a:rPr>
                <a:t>特徴</a:t>
              </a:r>
            </a:p>
          </p:txBody>
        </p:sp>
        <p:sp>
          <p:nvSpPr>
            <p:cNvPr id="39" name="正方形/長方形 38"/>
            <p:cNvSpPr/>
            <p:nvPr/>
          </p:nvSpPr>
          <p:spPr>
            <a:xfrm>
              <a:off x="73498" y="4720002"/>
              <a:ext cx="9114968" cy="658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en-US" altLang="ja-JP" sz="1200" dirty="0">
                  <a:solidFill>
                    <a:prstClr val="black"/>
                  </a:solidFill>
                  <a:latin typeface="Calibri"/>
                  <a:ea typeface="ＭＳ Ｐゴシック" panose="020B0600070205080204" pitchFamily="50" charset="-128"/>
                </a:rPr>
                <a:t>※</a:t>
              </a:r>
              <a:r>
                <a:rPr kumimoji="1" lang="ja-JP" altLang="en-US" sz="1200" dirty="0">
                  <a:solidFill>
                    <a:prstClr val="black"/>
                  </a:solidFill>
                  <a:latin typeface="Calibri"/>
                  <a:ea typeface="ＭＳ Ｐゴシック" panose="020B0600070205080204" pitchFamily="50" charset="-128"/>
                </a:rPr>
                <a:t>原子力災害に係る事例については、地震・津波災害と課題が共通するものを除き収集対象としていない</a:t>
              </a:r>
              <a:r>
                <a:rPr kumimoji="1" lang="ja-JP" altLang="en-US" sz="1200" dirty="0" smtClean="0">
                  <a:solidFill>
                    <a:prstClr val="black"/>
                  </a:solidFill>
                  <a:latin typeface="Calibri"/>
                  <a:ea typeface="ＭＳ Ｐゴシック" panose="020B0600070205080204" pitchFamily="50" charset="-128"/>
                </a:rPr>
                <a:t>。</a:t>
              </a:r>
              <a:endParaRPr kumimoji="1" lang="en-US" altLang="ja-JP" sz="1200" dirty="0" smtClean="0">
                <a:solidFill>
                  <a:prstClr val="black"/>
                </a:solidFill>
                <a:latin typeface="Calibri"/>
                <a:ea typeface="ＭＳ Ｐゴシック" panose="020B0600070205080204" pitchFamily="50" charset="-128"/>
              </a:endParaRPr>
            </a:p>
            <a:p>
              <a:pPr defTabSz="914400"/>
              <a:r>
                <a:rPr kumimoji="1" lang="en-US" altLang="ja-JP" sz="1200" dirty="0" smtClean="0">
                  <a:solidFill>
                    <a:prstClr val="black"/>
                  </a:solidFill>
                  <a:latin typeface="Calibri"/>
                  <a:ea typeface="ＭＳ Ｐゴシック" panose="020B0600070205080204" pitchFamily="50" charset="-128"/>
                </a:rPr>
                <a:t>※</a:t>
              </a:r>
              <a:r>
                <a:rPr kumimoji="1" lang="ja-JP" altLang="en-US" sz="1200" dirty="0">
                  <a:solidFill>
                    <a:prstClr val="black"/>
                  </a:solidFill>
                </a:rPr>
                <a:t>記載の時点は、令和２年度</a:t>
              </a:r>
              <a:r>
                <a:rPr kumimoji="1" lang="ja-JP" altLang="en-US" sz="1200" dirty="0" smtClean="0">
                  <a:solidFill>
                    <a:prstClr val="black"/>
                  </a:solidFill>
                </a:rPr>
                <a:t>現在</a:t>
              </a:r>
              <a:r>
                <a:rPr kumimoji="1" lang="ja-JP" altLang="en-US" sz="1200" dirty="0">
                  <a:solidFill>
                    <a:prstClr val="black"/>
                  </a:solidFill>
                </a:rPr>
                <a:t>で</a:t>
              </a:r>
              <a:r>
                <a:rPr kumimoji="1" lang="ja-JP" altLang="en-US" sz="1200" dirty="0" smtClean="0">
                  <a:solidFill>
                    <a:prstClr val="black"/>
                  </a:solidFill>
                </a:rPr>
                <a:t>ある。</a:t>
              </a:r>
              <a:endParaRPr kumimoji="1" lang="en-US" altLang="ja-JP" sz="1200" dirty="0">
                <a:solidFill>
                  <a:prstClr val="black"/>
                </a:solidFill>
                <a:latin typeface="Calibri"/>
                <a:ea typeface="ＭＳ Ｐゴシック" panose="020B0600070205080204" pitchFamily="50" charset="-128"/>
              </a:endParaRPr>
            </a:p>
          </p:txBody>
        </p:sp>
      </p:grpSp>
      <p:grpSp>
        <p:nvGrpSpPr>
          <p:cNvPr id="45" name="グループ化 44"/>
          <p:cNvGrpSpPr/>
          <p:nvPr/>
        </p:nvGrpSpPr>
        <p:grpSpPr>
          <a:xfrm>
            <a:off x="454498" y="903334"/>
            <a:ext cx="8878386" cy="1988401"/>
            <a:chOff x="238090" y="709037"/>
            <a:chExt cx="8878386" cy="1988401"/>
          </a:xfrm>
        </p:grpSpPr>
        <p:sp>
          <p:nvSpPr>
            <p:cNvPr id="46" name="角丸四角形 45"/>
            <p:cNvSpPr/>
            <p:nvPr/>
          </p:nvSpPr>
          <p:spPr>
            <a:xfrm>
              <a:off x="238090" y="1026013"/>
              <a:ext cx="3045437" cy="865605"/>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47" name="テキスト ボックス 46"/>
            <p:cNvSpPr txBox="1"/>
            <p:nvPr/>
          </p:nvSpPr>
          <p:spPr>
            <a:xfrm>
              <a:off x="320384" y="1130283"/>
              <a:ext cx="2963143" cy="738664"/>
            </a:xfrm>
            <a:prstGeom prst="rect">
              <a:avLst/>
            </a:prstGeom>
            <a:noFill/>
          </p:spPr>
          <p:txBody>
            <a:bodyPr wrap="square" rtlCol="0">
              <a:spAutoFit/>
            </a:bodyPr>
            <a:lstStyle/>
            <a:p>
              <a:pPr algn="just" defTabSz="914400"/>
              <a:r>
                <a:rPr kumimoji="1" lang="ja-JP" altLang="en-US" sz="1400" dirty="0">
                  <a:solidFill>
                    <a:prstClr val="black"/>
                  </a:solidFill>
                  <a:latin typeface="Calibri"/>
                  <a:ea typeface="ＭＳ Ｐゴシック" panose="020B0600070205080204" pitchFamily="50" charset="-128"/>
                </a:rPr>
                <a:t>発災から</a:t>
              </a:r>
              <a:r>
                <a:rPr kumimoji="1" lang="en-US" altLang="ja-JP" sz="1400" dirty="0">
                  <a:solidFill>
                    <a:prstClr val="black"/>
                  </a:solidFill>
                  <a:latin typeface="Calibri"/>
                  <a:ea typeface="ＭＳ Ｐゴシック" panose="020B0600070205080204" pitchFamily="50" charset="-128"/>
                </a:rPr>
                <a:t>10</a:t>
              </a:r>
              <a:r>
                <a:rPr kumimoji="1" lang="ja-JP" altLang="en-US" sz="1400" dirty="0">
                  <a:solidFill>
                    <a:prstClr val="black"/>
                  </a:solidFill>
                  <a:latin typeface="Calibri"/>
                  <a:ea typeface="ＭＳ Ｐゴシック" panose="020B0600070205080204" pitchFamily="50" charset="-128"/>
                </a:rPr>
                <a:t>年が経過し、復興に係る様々な取組が行われる中で、教訓や知見が蓄積</a:t>
              </a:r>
              <a:endParaRPr kumimoji="1" lang="en-US" altLang="ja-JP" sz="1600" dirty="0">
                <a:solidFill>
                  <a:prstClr val="black"/>
                </a:solidFill>
                <a:latin typeface="Calibri"/>
                <a:ea typeface="ＭＳ Ｐゴシック" panose="020B0600070205080204" pitchFamily="50" charset="-128"/>
              </a:endParaRPr>
            </a:p>
          </p:txBody>
        </p:sp>
        <p:sp>
          <p:nvSpPr>
            <p:cNvPr id="48" name="角丸四角形 47"/>
            <p:cNvSpPr/>
            <p:nvPr/>
          </p:nvSpPr>
          <p:spPr>
            <a:xfrm>
              <a:off x="7458784" y="1035235"/>
              <a:ext cx="1657692" cy="737177"/>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49" name="テキスト ボックス 48"/>
            <p:cNvSpPr txBox="1"/>
            <p:nvPr/>
          </p:nvSpPr>
          <p:spPr>
            <a:xfrm>
              <a:off x="7479828" y="1158494"/>
              <a:ext cx="1636647" cy="523220"/>
            </a:xfrm>
            <a:prstGeom prst="rect">
              <a:avLst/>
            </a:prstGeom>
            <a:noFill/>
          </p:spPr>
          <p:txBody>
            <a:bodyPr wrap="square" rtlCol="0">
              <a:spAutoFit/>
            </a:bodyPr>
            <a:lstStyle/>
            <a:p>
              <a:pPr algn="just" defTabSz="914400"/>
              <a:r>
                <a:rPr kumimoji="1" lang="ja-JP" altLang="en-US" sz="1400" dirty="0">
                  <a:solidFill>
                    <a:prstClr val="black"/>
                  </a:solidFill>
                  <a:latin typeface="Calibri"/>
                  <a:ea typeface="ＭＳ Ｐゴシック" panose="020B0600070205080204" pitchFamily="50" charset="-128"/>
                </a:rPr>
                <a:t>「教訓・ノウハウ集」の作成</a:t>
              </a:r>
            </a:p>
          </p:txBody>
        </p:sp>
        <p:sp>
          <p:nvSpPr>
            <p:cNvPr id="50" name="テキスト ボックス 49"/>
            <p:cNvSpPr txBox="1"/>
            <p:nvPr/>
          </p:nvSpPr>
          <p:spPr>
            <a:xfrm>
              <a:off x="4025760" y="1085788"/>
              <a:ext cx="2810934" cy="738664"/>
            </a:xfrm>
            <a:prstGeom prst="rect">
              <a:avLst/>
            </a:prstGeom>
            <a:noFill/>
          </p:spPr>
          <p:txBody>
            <a:bodyPr wrap="square" rtlCol="0">
              <a:spAutoFit/>
            </a:bodyPr>
            <a:lstStyle/>
            <a:p>
              <a:pPr algn="just" defTabSz="914400"/>
              <a:r>
                <a:rPr kumimoji="1" lang="ja-JP" altLang="en-US" sz="1400" dirty="0">
                  <a:solidFill>
                    <a:prstClr val="black"/>
                  </a:solidFill>
                  <a:latin typeface="Calibri"/>
                  <a:ea typeface="ＭＳ Ｐゴシック" panose="020B0600070205080204" pitchFamily="50" charset="-128"/>
                </a:rPr>
                <a:t>来るべき大規模災害に備え、教訓・知見の関係機関等との共有、活用に期待</a:t>
              </a:r>
              <a:endParaRPr kumimoji="1" lang="en-US" altLang="ja-JP" sz="900" dirty="0">
                <a:solidFill>
                  <a:prstClr val="black"/>
                </a:solidFill>
                <a:latin typeface="Calibri"/>
                <a:ea typeface="ＭＳ Ｐゴシック" panose="020B0600070205080204" pitchFamily="50" charset="-128"/>
              </a:endParaRPr>
            </a:p>
          </p:txBody>
        </p:sp>
        <p:sp>
          <p:nvSpPr>
            <p:cNvPr id="51" name="角丸四角形 50"/>
            <p:cNvSpPr/>
            <p:nvPr/>
          </p:nvSpPr>
          <p:spPr>
            <a:xfrm>
              <a:off x="3984314" y="985565"/>
              <a:ext cx="2887583" cy="906054"/>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52" name="右矢印 51"/>
            <p:cNvSpPr/>
            <p:nvPr/>
          </p:nvSpPr>
          <p:spPr>
            <a:xfrm>
              <a:off x="3466148" y="1104803"/>
              <a:ext cx="364290" cy="781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53" name="右矢印 52"/>
            <p:cNvSpPr/>
            <p:nvPr/>
          </p:nvSpPr>
          <p:spPr>
            <a:xfrm>
              <a:off x="6983195" y="1003981"/>
              <a:ext cx="364290" cy="781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54" name="角丸四角形 53"/>
            <p:cNvSpPr/>
            <p:nvPr/>
          </p:nvSpPr>
          <p:spPr>
            <a:xfrm>
              <a:off x="238091" y="709037"/>
              <a:ext cx="1765969" cy="326308"/>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kumimoji="1" lang="ja-JP" altLang="en-US" sz="2000" dirty="0">
                  <a:solidFill>
                    <a:prstClr val="black"/>
                  </a:solidFill>
                  <a:latin typeface="HG丸ｺﾞｼｯｸM-PRO" panose="020F0600000000000000" pitchFamily="50" charset="-128"/>
                  <a:ea typeface="HG丸ｺﾞｼｯｸM-PRO" panose="020F0600000000000000" pitchFamily="50" charset="-128"/>
                </a:rPr>
                <a:t>作成の趣旨</a:t>
              </a:r>
            </a:p>
          </p:txBody>
        </p:sp>
        <p:sp>
          <p:nvSpPr>
            <p:cNvPr id="55" name="正方形/長方形 54"/>
            <p:cNvSpPr/>
            <p:nvPr/>
          </p:nvSpPr>
          <p:spPr>
            <a:xfrm>
              <a:off x="379741" y="1753659"/>
              <a:ext cx="8610602" cy="9437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kumimoji="1" lang="en-US" altLang="ja-JP" sz="1100" dirty="0">
                <a:solidFill>
                  <a:prstClr val="black"/>
                </a:solidFill>
                <a:latin typeface="Calibri"/>
                <a:ea typeface="ＭＳ Ｐゴシック" panose="020B0600070205080204" pitchFamily="50" charset="-128"/>
              </a:endParaRPr>
            </a:p>
            <a:p>
              <a:pPr defTabSz="914400">
                <a:lnSpc>
                  <a:spcPct val="150000"/>
                </a:lnSpc>
              </a:pPr>
              <a:r>
                <a:rPr kumimoji="1" lang="ja-JP" altLang="en-US" sz="1100" dirty="0">
                  <a:solidFill>
                    <a:prstClr val="black"/>
                  </a:solidFill>
                  <a:latin typeface="ＭＳ Ｐゴシック" panose="020B0600070205080204" pitchFamily="50" charset="-128"/>
                  <a:ea typeface="ＭＳ Ｐゴシック" panose="020B0600070205080204" pitchFamily="50" charset="-128"/>
                </a:rPr>
                <a:t>（参考）「復興・創生期間」における東日本大震災からの復興の基本方針（平成３１年３月閣議決定）</a:t>
              </a:r>
              <a:endParaRPr kumimoji="1" lang="en-US" altLang="ja-JP" sz="1100" dirty="0">
                <a:solidFill>
                  <a:prstClr val="black"/>
                </a:solidFill>
                <a:latin typeface="ＭＳ Ｐゴシック" panose="020B0600070205080204" pitchFamily="50" charset="-128"/>
                <a:ea typeface="ＭＳ Ｐゴシック" panose="020B0600070205080204" pitchFamily="50" charset="-128"/>
              </a:endParaRPr>
            </a:p>
            <a:p>
              <a:pPr defTabSz="914400"/>
              <a:r>
                <a:rPr kumimoji="1" lang="ja-JP" altLang="en-US" sz="1100" dirty="0">
                  <a:solidFill>
                    <a:prstClr val="black"/>
                  </a:solidFill>
                  <a:latin typeface="Calibri"/>
                  <a:ea typeface="ＭＳ Ｐゴシック" panose="020B0600070205080204" pitchFamily="50" charset="-128"/>
                </a:rPr>
                <a:t>　「減災」の考え方等を含めた</a:t>
              </a:r>
              <a:r>
                <a:rPr kumimoji="1" lang="ja-JP" altLang="en-US" sz="1100" u="sng" dirty="0">
                  <a:solidFill>
                    <a:prstClr val="black"/>
                  </a:solidFill>
                  <a:latin typeface="Calibri"/>
                  <a:ea typeface="ＭＳ Ｐゴシック" panose="020B0600070205080204" pitchFamily="50" charset="-128"/>
                </a:rPr>
                <a:t>多様な教訓や震災の記憶を風化させることなく次の世代に伝えるとともに、効果的な復興の手法・取組や民間のノウハウ等を今後の防災・減災対策や復興に活用するため</a:t>
              </a:r>
              <a:r>
                <a:rPr kumimoji="1" lang="ja-JP" altLang="en-US" sz="1100" dirty="0">
                  <a:solidFill>
                    <a:prstClr val="black"/>
                  </a:solidFill>
                  <a:latin typeface="Calibri"/>
                  <a:ea typeface="ＭＳ Ｐゴシック" panose="020B0600070205080204" pitchFamily="50" charset="-128"/>
                </a:rPr>
                <a:t>、「国立国会図書館東日本大震災アーカイブ（ひなぎく）」との連携、国及び地方公共団体等による震災・復興記録の収集・整理・保存等を通じて、</a:t>
              </a:r>
              <a:r>
                <a:rPr kumimoji="1" lang="ja-JP" altLang="en-US" sz="1100" u="sng" dirty="0">
                  <a:solidFill>
                    <a:prstClr val="black"/>
                  </a:solidFill>
                  <a:latin typeface="Calibri"/>
                  <a:ea typeface="ＭＳ Ｐゴシック" panose="020B0600070205080204" pitchFamily="50" charset="-128"/>
                </a:rPr>
                <a:t>復興手法を始めとして復興全般にわたる取組の集約・総括を進める</a:t>
              </a:r>
              <a:r>
                <a:rPr kumimoji="1" lang="ja-JP" altLang="en-US" sz="1100" dirty="0">
                  <a:solidFill>
                    <a:prstClr val="black"/>
                  </a:solidFill>
                  <a:latin typeface="Calibri"/>
                  <a:ea typeface="ＭＳ Ｐゴシック" panose="020B0600070205080204" pitchFamily="50" charset="-128"/>
                </a:rPr>
                <a:t>。</a:t>
              </a:r>
              <a:endParaRPr kumimoji="1" lang="en-US" altLang="ja-JP" sz="1100" dirty="0">
                <a:solidFill>
                  <a:prstClr val="black"/>
                </a:solidFill>
                <a:latin typeface="Calibri"/>
                <a:ea typeface="ＭＳ Ｐゴシック" panose="020B0600070205080204" pitchFamily="50" charset="-128"/>
              </a:endParaRPr>
            </a:p>
          </p:txBody>
        </p:sp>
      </p:grpSp>
      <p:sp>
        <p:nvSpPr>
          <p:cNvPr id="21" name="正方形/長方形 20"/>
          <p:cNvSpPr/>
          <p:nvPr/>
        </p:nvSpPr>
        <p:spPr>
          <a:xfrm>
            <a:off x="187078" y="-10351"/>
            <a:ext cx="8928031" cy="477216"/>
          </a:xfrm>
          <a:prstGeom prst="rect">
            <a:avLst/>
          </a:prstGeom>
          <a:noFill/>
          <a:ln w="38100" cap="flat" cmpd="sng" algn="ctr">
            <a:noFill/>
            <a:prstDash val="solid"/>
            <a:miter lim="800000"/>
          </a:ln>
          <a:effectLst/>
        </p:spPr>
        <p:txBody>
          <a:bodyPr lIns="0" tIns="33231" bIns="33231" rtlCol="0" anchor="ctr"/>
          <a:lstStyle/>
          <a:p>
            <a:pPr defTabSz="914400">
              <a:spcBef>
                <a:spcPts val="554"/>
              </a:spcBef>
              <a:defRPr/>
            </a:pPr>
            <a:r>
              <a:rPr lang="ja-JP" altLang="en-US" sz="20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　復興の教訓・ノウハウ集</a:t>
            </a:r>
            <a:r>
              <a:rPr lang="ja-JP" altLang="en-US" sz="20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4412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5284</TotalTime>
  <Words>446</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游ゴシック</vt:lpstr>
      <vt:lpstr>Arial</vt:lpstr>
      <vt:lpstr>Calibri</vt:lpstr>
      <vt:lpstr>1_デザインの設定</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長谷川 栄光香（復興庁本庁）</cp:lastModifiedBy>
  <cp:revision>262</cp:revision>
  <dcterms:created xsi:type="dcterms:W3CDTF">2021-04-27T00:46:29Z</dcterms:created>
  <dcterms:modified xsi:type="dcterms:W3CDTF">2021-09-13T04:39:35Z</dcterms:modified>
</cp:coreProperties>
</file>